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0F18B1E-D3A4-4826-8180-64E3ABA6BB96}" type="datetimeFigureOut">
              <a:rPr lang="it-IT" smtClean="0"/>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1420EFE-40D3-4E93-B0AF-F3DF718AD8B7}" type="slidenum">
              <a:rPr lang="it-IT" smtClean="0"/>
              <a:t>‹N›</a:t>
            </a:fld>
            <a:endParaRPr lang="it-IT"/>
          </a:p>
        </p:txBody>
      </p:sp>
    </p:spTree>
    <p:extLst>
      <p:ext uri="{BB962C8B-B14F-4D97-AF65-F5344CB8AC3E}">
        <p14:creationId xmlns:p14="http://schemas.microsoft.com/office/powerpoint/2010/main" val="479572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0F18B1E-D3A4-4826-8180-64E3ABA6BB96}" type="datetimeFigureOut">
              <a:rPr lang="it-IT" smtClean="0"/>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1420EFE-40D3-4E93-B0AF-F3DF718AD8B7}" type="slidenum">
              <a:rPr lang="it-IT" smtClean="0"/>
              <a:t>‹N›</a:t>
            </a:fld>
            <a:endParaRPr lang="it-IT"/>
          </a:p>
        </p:txBody>
      </p:sp>
    </p:spTree>
    <p:extLst>
      <p:ext uri="{BB962C8B-B14F-4D97-AF65-F5344CB8AC3E}">
        <p14:creationId xmlns:p14="http://schemas.microsoft.com/office/powerpoint/2010/main" val="240126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0F18B1E-D3A4-4826-8180-64E3ABA6BB96}" type="datetimeFigureOut">
              <a:rPr lang="it-IT" smtClean="0"/>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1420EFE-40D3-4E93-B0AF-F3DF718AD8B7}" type="slidenum">
              <a:rPr lang="it-IT" smtClean="0"/>
              <a:t>‹N›</a:t>
            </a:fld>
            <a:endParaRPr lang="it-IT"/>
          </a:p>
        </p:txBody>
      </p:sp>
    </p:spTree>
    <p:extLst>
      <p:ext uri="{BB962C8B-B14F-4D97-AF65-F5344CB8AC3E}">
        <p14:creationId xmlns:p14="http://schemas.microsoft.com/office/powerpoint/2010/main" val="2530313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0F18B1E-D3A4-4826-8180-64E3ABA6BB96}" type="datetimeFigureOut">
              <a:rPr lang="it-IT" smtClean="0"/>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1420EFE-40D3-4E93-B0AF-F3DF718AD8B7}" type="slidenum">
              <a:rPr lang="it-IT" smtClean="0"/>
              <a:t>‹N›</a:t>
            </a:fld>
            <a:endParaRPr lang="it-IT"/>
          </a:p>
        </p:txBody>
      </p:sp>
    </p:spTree>
    <p:extLst>
      <p:ext uri="{BB962C8B-B14F-4D97-AF65-F5344CB8AC3E}">
        <p14:creationId xmlns:p14="http://schemas.microsoft.com/office/powerpoint/2010/main" val="3131907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0F18B1E-D3A4-4826-8180-64E3ABA6BB96}" type="datetimeFigureOut">
              <a:rPr lang="it-IT" smtClean="0"/>
              <a:t>26/03/2013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1420EFE-40D3-4E93-B0AF-F3DF718AD8B7}" type="slidenum">
              <a:rPr lang="it-IT" smtClean="0"/>
              <a:t>‹N›</a:t>
            </a:fld>
            <a:endParaRPr lang="it-IT"/>
          </a:p>
        </p:txBody>
      </p:sp>
    </p:spTree>
    <p:extLst>
      <p:ext uri="{BB962C8B-B14F-4D97-AF65-F5344CB8AC3E}">
        <p14:creationId xmlns:p14="http://schemas.microsoft.com/office/powerpoint/2010/main" val="3245195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0F18B1E-D3A4-4826-8180-64E3ABA6BB96}" type="datetimeFigureOut">
              <a:rPr lang="it-IT" smtClean="0"/>
              <a:t>26/03/2013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1420EFE-40D3-4E93-B0AF-F3DF718AD8B7}" type="slidenum">
              <a:rPr lang="it-IT" smtClean="0"/>
              <a:t>‹N›</a:t>
            </a:fld>
            <a:endParaRPr lang="it-IT"/>
          </a:p>
        </p:txBody>
      </p:sp>
    </p:spTree>
    <p:extLst>
      <p:ext uri="{BB962C8B-B14F-4D97-AF65-F5344CB8AC3E}">
        <p14:creationId xmlns:p14="http://schemas.microsoft.com/office/powerpoint/2010/main" val="2277146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0F18B1E-D3A4-4826-8180-64E3ABA6BB96}" type="datetimeFigureOut">
              <a:rPr lang="it-IT" smtClean="0"/>
              <a:t>26/03/2013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1420EFE-40D3-4E93-B0AF-F3DF718AD8B7}" type="slidenum">
              <a:rPr lang="it-IT" smtClean="0"/>
              <a:t>‹N›</a:t>
            </a:fld>
            <a:endParaRPr lang="it-IT"/>
          </a:p>
        </p:txBody>
      </p:sp>
    </p:spTree>
    <p:extLst>
      <p:ext uri="{BB962C8B-B14F-4D97-AF65-F5344CB8AC3E}">
        <p14:creationId xmlns:p14="http://schemas.microsoft.com/office/powerpoint/2010/main" val="1361040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0F18B1E-D3A4-4826-8180-64E3ABA6BB96}" type="datetimeFigureOut">
              <a:rPr lang="it-IT" smtClean="0"/>
              <a:t>26/03/2013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1420EFE-40D3-4E93-B0AF-F3DF718AD8B7}" type="slidenum">
              <a:rPr lang="it-IT" smtClean="0"/>
              <a:t>‹N›</a:t>
            </a:fld>
            <a:endParaRPr lang="it-IT"/>
          </a:p>
        </p:txBody>
      </p:sp>
    </p:spTree>
    <p:extLst>
      <p:ext uri="{BB962C8B-B14F-4D97-AF65-F5344CB8AC3E}">
        <p14:creationId xmlns:p14="http://schemas.microsoft.com/office/powerpoint/2010/main" val="329122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0F18B1E-D3A4-4826-8180-64E3ABA6BB96}" type="datetimeFigureOut">
              <a:rPr lang="it-IT" smtClean="0"/>
              <a:t>26/03/2013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1420EFE-40D3-4E93-B0AF-F3DF718AD8B7}" type="slidenum">
              <a:rPr lang="it-IT" smtClean="0"/>
              <a:t>‹N›</a:t>
            </a:fld>
            <a:endParaRPr lang="it-IT"/>
          </a:p>
        </p:txBody>
      </p:sp>
    </p:spTree>
    <p:extLst>
      <p:ext uri="{BB962C8B-B14F-4D97-AF65-F5344CB8AC3E}">
        <p14:creationId xmlns:p14="http://schemas.microsoft.com/office/powerpoint/2010/main" val="364232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0F18B1E-D3A4-4826-8180-64E3ABA6BB96}" type="datetimeFigureOut">
              <a:rPr lang="it-IT" smtClean="0"/>
              <a:t>26/03/2013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1420EFE-40D3-4E93-B0AF-F3DF718AD8B7}" type="slidenum">
              <a:rPr lang="it-IT" smtClean="0"/>
              <a:t>‹N›</a:t>
            </a:fld>
            <a:endParaRPr lang="it-IT"/>
          </a:p>
        </p:txBody>
      </p:sp>
    </p:spTree>
    <p:extLst>
      <p:ext uri="{BB962C8B-B14F-4D97-AF65-F5344CB8AC3E}">
        <p14:creationId xmlns:p14="http://schemas.microsoft.com/office/powerpoint/2010/main" val="3011737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0F18B1E-D3A4-4826-8180-64E3ABA6BB96}" type="datetimeFigureOut">
              <a:rPr lang="it-IT" smtClean="0"/>
              <a:t>26/03/2013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1420EFE-40D3-4E93-B0AF-F3DF718AD8B7}" type="slidenum">
              <a:rPr lang="it-IT" smtClean="0"/>
              <a:t>‹N›</a:t>
            </a:fld>
            <a:endParaRPr lang="it-IT"/>
          </a:p>
        </p:txBody>
      </p:sp>
    </p:spTree>
    <p:extLst>
      <p:ext uri="{BB962C8B-B14F-4D97-AF65-F5344CB8AC3E}">
        <p14:creationId xmlns:p14="http://schemas.microsoft.com/office/powerpoint/2010/main" val="3303570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F18B1E-D3A4-4826-8180-64E3ABA6BB96}" type="datetimeFigureOut">
              <a:rPr lang="it-IT" smtClean="0"/>
              <a:t>26/03/2013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420EFE-40D3-4E93-B0AF-F3DF718AD8B7}" type="slidenum">
              <a:rPr lang="it-IT" smtClean="0"/>
              <a:t>‹N›</a:t>
            </a:fld>
            <a:endParaRPr lang="it-IT"/>
          </a:p>
        </p:txBody>
      </p:sp>
    </p:spTree>
    <p:extLst>
      <p:ext uri="{BB962C8B-B14F-4D97-AF65-F5344CB8AC3E}">
        <p14:creationId xmlns:p14="http://schemas.microsoft.com/office/powerpoint/2010/main" val="1557548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260649"/>
            <a:ext cx="7772400" cy="432048"/>
          </a:xfrm>
        </p:spPr>
        <p:txBody>
          <a:bodyPr>
            <a:normAutofit fontScale="90000"/>
          </a:bodyPr>
          <a:lstStyle/>
          <a:p>
            <a:r>
              <a:rPr lang="it-IT" dirty="0" err="1" smtClean="0"/>
              <a:t>Sent</a:t>
            </a:r>
            <a:r>
              <a:rPr lang="it-IT" dirty="0" smtClean="0"/>
              <a:t>. 303/2003</a:t>
            </a:r>
            <a:endParaRPr lang="it-IT" dirty="0"/>
          </a:p>
        </p:txBody>
      </p:sp>
      <p:sp>
        <p:nvSpPr>
          <p:cNvPr id="3" name="Sottotitolo 2"/>
          <p:cNvSpPr>
            <a:spLocks noGrp="1"/>
          </p:cNvSpPr>
          <p:nvPr>
            <p:ph type="subTitle" idx="1"/>
          </p:nvPr>
        </p:nvSpPr>
        <p:spPr>
          <a:xfrm>
            <a:off x="539552" y="1052736"/>
            <a:ext cx="8064896" cy="5400600"/>
          </a:xfrm>
        </p:spPr>
        <p:txBody>
          <a:bodyPr>
            <a:normAutofit lnSpcReduction="10000"/>
          </a:bodyPr>
          <a:lstStyle/>
          <a:p>
            <a:pPr algn="just"/>
            <a:r>
              <a:rPr lang="it-IT" dirty="0">
                <a:solidFill>
                  <a:schemeClr val="tx1"/>
                </a:solidFill>
              </a:rPr>
              <a:t>la mancata inclusione dei “lavori pubblici” nella elencazione dell’art. 117 </a:t>
            </a:r>
            <a:r>
              <a:rPr lang="it-IT" dirty="0" err="1">
                <a:solidFill>
                  <a:schemeClr val="tx1"/>
                </a:solidFill>
              </a:rPr>
              <a:t>Cost</a:t>
            </a:r>
            <a:r>
              <a:rPr lang="it-IT" dirty="0">
                <a:solidFill>
                  <a:schemeClr val="tx1"/>
                </a:solidFill>
              </a:rPr>
              <a:t>., diversamente da quanto sostenuto in numerosi ricorsi, non implica che essi siano oggetto di potestà legislativa residuale delle Regioni. Al contrario, si tratta di ambiti di legislazione che non integrano una vera e propria materia, ma si qualificano a seconda dell’oggetto al quale afferiscono e pertanto possono essere ascritti di volta in volta a potestà legislative esclusive dello Stato ovvero a potestà legislative concorrenti.</a:t>
            </a:r>
          </a:p>
        </p:txBody>
      </p:sp>
    </p:spTree>
    <p:extLst>
      <p:ext uri="{BB962C8B-B14F-4D97-AF65-F5344CB8AC3E}">
        <p14:creationId xmlns:p14="http://schemas.microsoft.com/office/powerpoint/2010/main" val="2438148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260649"/>
            <a:ext cx="7772400" cy="432048"/>
          </a:xfrm>
        </p:spPr>
        <p:txBody>
          <a:bodyPr>
            <a:normAutofit fontScale="90000"/>
          </a:bodyPr>
          <a:lstStyle/>
          <a:p>
            <a:r>
              <a:rPr lang="it-IT" dirty="0" err="1" smtClean="0"/>
              <a:t>Sent</a:t>
            </a:r>
            <a:r>
              <a:rPr lang="it-IT" dirty="0" smtClean="0"/>
              <a:t>. 303/2003</a:t>
            </a:r>
            <a:endParaRPr lang="it-IT" dirty="0"/>
          </a:p>
        </p:txBody>
      </p:sp>
      <p:sp>
        <p:nvSpPr>
          <p:cNvPr id="3" name="Sottotitolo 2"/>
          <p:cNvSpPr>
            <a:spLocks noGrp="1"/>
          </p:cNvSpPr>
          <p:nvPr>
            <p:ph type="subTitle" idx="1"/>
          </p:nvPr>
        </p:nvSpPr>
        <p:spPr>
          <a:xfrm>
            <a:off x="539552" y="1052736"/>
            <a:ext cx="8064896" cy="5400600"/>
          </a:xfrm>
        </p:spPr>
        <p:txBody>
          <a:bodyPr>
            <a:normAutofit fontScale="70000" lnSpcReduction="20000"/>
          </a:bodyPr>
          <a:lstStyle/>
          <a:p>
            <a:pPr algn="l"/>
            <a:r>
              <a:rPr lang="it-IT" dirty="0">
                <a:solidFill>
                  <a:schemeClr val="tx1"/>
                </a:solidFill>
              </a:rPr>
              <a:t>Il nuovo art. 117 </a:t>
            </a:r>
            <a:r>
              <a:rPr lang="it-IT" dirty="0" err="1">
                <a:solidFill>
                  <a:schemeClr val="tx1"/>
                </a:solidFill>
              </a:rPr>
              <a:t>Cost</a:t>
            </a:r>
            <a:r>
              <a:rPr lang="it-IT" dirty="0">
                <a:solidFill>
                  <a:schemeClr val="tx1"/>
                </a:solidFill>
              </a:rPr>
              <a:t>. distribuisce le competenze legislative in base ad uno schema imperniato sulla enumerazione delle competenze statali; con un rovesciamento completo della previgente tecnica del riparto sono ora affidate alle Regioni, oltre alle funzioni concorrenti, le funzioni legislative residuali</a:t>
            </a:r>
            <a:r>
              <a:rPr lang="it-IT" dirty="0" smtClean="0">
                <a:solidFill>
                  <a:schemeClr val="tx1"/>
                </a:solidFill>
              </a:rPr>
              <a:t>.</a:t>
            </a:r>
          </a:p>
          <a:p>
            <a:pPr algn="l"/>
            <a:endParaRPr lang="it-IT" dirty="0">
              <a:solidFill>
                <a:schemeClr val="tx1"/>
              </a:solidFill>
            </a:endParaRPr>
          </a:p>
          <a:p>
            <a:pPr algn="l"/>
            <a:r>
              <a:rPr lang="it-IT" dirty="0">
                <a:solidFill>
                  <a:schemeClr val="tx1"/>
                </a:solidFill>
              </a:rPr>
              <a:t>In questo quadro, limitare l’attività unificante dello Stato alle sole materie espressamente attribuitegli in potestà esclusiva o alla determinazione dei principî nelle materie di potestà concorrente, come postulano le ricorrenti, significherebbe bensì circondare le competenze legislative delle Regioni di garanzie ferree, ma vorrebbe anche dire svalutare oltremisura istanze unitarie che pure in assetti costituzionali fortemente pervasi da pluralismo istituzionale giustificano, a determinate condizioni, una deroga alla normale ripartizione di competenze [basti pensare al riguardo alla legislazione concorrente dell’ordinamento costituzionale tedesco (</a:t>
            </a:r>
            <a:r>
              <a:rPr lang="it-IT" i="1" dirty="0" err="1">
                <a:solidFill>
                  <a:schemeClr val="tx1"/>
                </a:solidFill>
              </a:rPr>
              <a:t>konkurrierende</a:t>
            </a:r>
            <a:r>
              <a:rPr lang="it-IT" i="1" dirty="0">
                <a:solidFill>
                  <a:schemeClr val="tx1"/>
                </a:solidFill>
              </a:rPr>
              <a:t> </a:t>
            </a:r>
            <a:r>
              <a:rPr lang="it-IT" i="1" dirty="0" err="1">
                <a:solidFill>
                  <a:schemeClr val="tx1"/>
                </a:solidFill>
              </a:rPr>
              <a:t>Gesetzgebung</a:t>
            </a:r>
            <a:r>
              <a:rPr lang="it-IT" dirty="0">
                <a:solidFill>
                  <a:schemeClr val="tx1"/>
                </a:solidFill>
              </a:rPr>
              <a:t>) o alla </a:t>
            </a:r>
            <a:r>
              <a:rPr lang="it-IT" i="1" dirty="0">
                <a:solidFill>
                  <a:schemeClr val="tx1"/>
                </a:solidFill>
              </a:rPr>
              <a:t>clausola di supremazia </a:t>
            </a:r>
            <a:r>
              <a:rPr lang="it-IT" dirty="0">
                <a:solidFill>
                  <a:schemeClr val="tx1"/>
                </a:solidFill>
              </a:rPr>
              <a:t>nel sistema federale statunitense (</a:t>
            </a:r>
            <a:r>
              <a:rPr lang="it-IT" i="1" dirty="0" err="1">
                <a:solidFill>
                  <a:schemeClr val="tx1"/>
                </a:solidFill>
              </a:rPr>
              <a:t>Supremacy</a:t>
            </a:r>
            <a:r>
              <a:rPr lang="it-IT" i="1" dirty="0">
                <a:solidFill>
                  <a:schemeClr val="tx1"/>
                </a:solidFill>
              </a:rPr>
              <a:t> </a:t>
            </a:r>
            <a:r>
              <a:rPr lang="it-IT" i="1" dirty="0" err="1">
                <a:solidFill>
                  <a:schemeClr val="tx1"/>
                </a:solidFill>
              </a:rPr>
              <a:t>Clause</a:t>
            </a:r>
            <a:r>
              <a:rPr lang="it-IT" dirty="0">
                <a:solidFill>
                  <a:schemeClr val="tx1"/>
                </a:solidFill>
              </a:rPr>
              <a:t>)]. </a:t>
            </a:r>
          </a:p>
          <a:p>
            <a:pPr algn="l"/>
            <a:endParaRPr lang="it-IT" dirty="0"/>
          </a:p>
        </p:txBody>
      </p:sp>
    </p:spTree>
    <p:extLst>
      <p:ext uri="{BB962C8B-B14F-4D97-AF65-F5344CB8AC3E}">
        <p14:creationId xmlns:p14="http://schemas.microsoft.com/office/powerpoint/2010/main" val="4045662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394692"/>
            <a:ext cx="8352928" cy="6463308"/>
          </a:xfrm>
          <a:prstGeom prst="rect">
            <a:avLst/>
          </a:prstGeom>
        </p:spPr>
        <p:txBody>
          <a:bodyPr wrap="square">
            <a:spAutoFit/>
          </a:bodyPr>
          <a:lstStyle/>
          <a:p>
            <a:r>
              <a:rPr lang="it-IT" dirty="0"/>
              <a:t>Anche nel nostro sistema costituzionale sono presenti congegni volti a rendere più flessibile un disegno che, in ambiti nei quali </a:t>
            </a:r>
            <a:r>
              <a:rPr lang="it-IT" b="1" dirty="0"/>
              <a:t>coesistono, intrecciate, attribuzioni e funzioni diverse</a:t>
            </a:r>
            <a:r>
              <a:rPr lang="it-IT" dirty="0"/>
              <a:t>, rischierebbe di vanificare, per l’ampia articolazione delle competenze, istanze di unificazione presenti nei più svariati contesti di vita, le quali, sul piano dei principî giuridici, trovano sostegno nella proclamazione di unità e indivisibilità della Repubblica. Un elemento di flessibilità è indubbiamente contenuto nell’art. 118, primo comma, </a:t>
            </a:r>
            <a:r>
              <a:rPr lang="it-IT" dirty="0" err="1"/>
              <a:t>Cost</a:t>
            </a:r>
            <a:r>
              <a:rPr lang="it-IT" dirty="0"/>
              <a:t>., il quale si riferisce esplicitamente alle funzioni amministrative, ma introduce per queste un </a:t>
            </a:r>
            <a:r>
              <a:rPr lang="it-IT" b="1" dirty="0"/>
              <a:t>meccanismo dinamico </a:t>
            </a:r>
            <a:r>
              <a:rPr lang="it-IT" dirty="0"/>
              <a:t>che finisce col rendere meno rigida, come si chiarirà subito appresso, la stessa distribuzione delle competenze legislative, là dove prevede che le funzioni amministrative, generalmente attribuite ai Comuni, possano essere allocate ad un livello di governo diverso per assicurarne l’esercizio unitario, sulla base dei principî di sussidiarietà, differenziazione ed adeguatezza. E’ del resto coerente con la matrice teorica e con il significato pratico della sussidiarietà che essa agisca come </a:t>
            </a:r>
            <a:r>
              <a:rPr lang="it-IT" i="1" dirty="0" err="1"/>
              <a:t>subsidium</a:t>
            </a:r>
            <a:r>
              <a:rPr lang="it-IT" dirty="0"/>
              <a:t> quando un livello di governo sia inadeguato alle finalità che si intenda raggiungere; ma se ne è comprovata un’attitudine ascensionale deve allora concludersi che, quando l’istanza di esercizio unitario trascende anche l’ambito regionale, la funzione amministrativa può essere esercitata dallo Stato. Ciò non può restare senza conseguenze sull’esercizio della funzione legislativa, giacché il </a:t>
            </a:r>
            <a:r>
              <a:rPr lang="it-IT" b="1" dirty="0"/>
              <a:t>principio di legalità</a:t>
            </a:r>
            <a:r>
              <a:rPr lang="it-IT" dirty="0"/>
              <a:t>, il quale impone che anche le funzioni assunte per sussidiarietà siano organizzate e regolate dalla legge, conduce logicamente ad escludere che le singole Regioni, con discipline differenziate, possano organizzare e regolare funzioni amministrative attratte a livello nazionale e ad affermare che solo la legge statale possa attendere a un compito siffatto.</a:t>
            </a:r>
          </a:p>
        </p:txBody>
      </p:sp>
    </p:spTree>
    <p:extLst>
      <p:ext uri="{BB962C8B-B14F-4D97-AF65-F5344CB8AC3E}">
        <p14:creationId xmlns:p14="http://schemas.microsoft.com/office/powerpoint/2010/main" val="1704013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404664"/>
            <a:ext cx="8208912" cy="3139321"/>
          </a:xfrm>
          <a:prstGeom prst="rect">
            <a:avLst/>
          </a:prstGeom>
        </p:spPr>
        <p:txBody>
          <a:bodyPr wrap="square">
            <a:spAutoFit/>
          </a:bodyPr>
          <a:lstStyle/>
          <a:p>
            <a:r>
              <a:rPr lang="it-IT" dirty="0"/>
              <a:t> Una volta stabilito che, nelle materie di competenza statale </a:t>
            </a:r>
            <a:r>
              <a:rPr lang="it-IT" b="1" dirty="0"/>
              <a:t>esclusiva o concorrente</a:t>
            </a:r>
            <a:r>
              <a:rPr lang="it-IT" dirty="0"/>
              <a:t>, in virtù dell’art. 118, primo comma, la legge può attribuire allo Stato funzioni amministrative e riconosciuto che, in ossequio ai canoni fondanti dello Stato di diritto, essa è anche abilitata a organizzarle e regolarle, al fine di renderne l’esercizio permanentemente raffrontabile a un parametro legale, resta da chiarire che i </a:t>
            </a:r>
            <a:r>
              <a:rPr lang="it-IT" b="1" dirty="0"/>
              <a:t>principî di sussidiarietà e di adeguatezza convivono con il normale riparto di competenze </a:t>
            </a:r>
            <a:r>
              <a:rPr lang="it-IT" dirty="0"/>
              <a:t>legislative contenuto nel Titolo V e possono giustificarne una </a:t>
            </a:r>
            <a:r>
              <a:rPr lang="it-IT" b="1" dirty="0"/>
              <a:t>deroga </a:t>
            </a:r>
            <a:r>
              <a:rPr lang="it-IT" dirty="0"/>
              <a:t>solo se la valutazione dell’interesse pubblico sottostante all’assunzione di funzioni regionali da parte dello Stato sia </a:t>
            </a:r>
            <a:r>
              <a:rPr lang="it-IT" b="1" dirty="0"/>
              <a:t>proporzionata</a:t>
            </a:r>
            <a:r>
              <a:rPr lang="it-IT" dirty="0"/>
              <a:t>, non risulti affetta da </a:t>
            </a:r>
            <a:r>
              <a:rPr lang="it-IT" b="1" dirty="0"/>
              <a:t>irragionevolezza</a:t>
            </a:r>
            <a:r>
              <a:rPr lang="it-IT" dirty="0"/>
              <a:t> alla stregua di uno scrutinio stretto di costituzionalità, e sia oggetto di </a:t>
            </a:r>
            <a:r>
              <a:rPr lang="it-IT" b="1" dirty="0"/>
              <a:t>un accordo stipulato </a:t>
            </a:r>
            <a:r>
              <a:rPr lang="it-IT" dirty="0"/>
              <a:t>con la Regione interessata.</a:t>
            </a:r>
          </a:p>
        </p:txBody>
      </p:sp>
    </p:spTree>
    <p:extLst>
      <p:ext uri="{BB962C8B-B14F-4D97-AF65-F5344CB8AC3E}">
        <p14:creationId xmlns:p14="http://schemas.microsoft.com/office/powerpoint/2010/main" val="2999036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548680"/>
            <a:ext cx="8208912" cy="3693319"/>
          </a:xfrm>
          <a:prstGeom prst="rect">
            <a:avLst/>
          </a:prstGeom>
        </p:spPr>
        <p:txBody>
          <a:bodyPr wrap="square">
            <a:spAutoFit/>
          </a:bodyPr>
          <a:lstStyle/>
          <a:p>
            <a:r>
              <a:rPr lang="it-IT" dirty="0"/>
              <a:t>Che dal congiunto disposto degli artt. 117 e 118, primo comma, sia desumibile anche il principio dell’intesa consegue alla peculiare funzione attribuita alla sussidiarietà, che si discosta in parte da quella già conosciuta nel nostro diritto di fonte legale. Enunciato nella legge 15 marzo 1997, n. 59 come criterio ispiratore della distribuzione legale delle funzioni amministrative fra lo Stato e gli altri enti territoriali e quindi già operante nella sua dimensione meramente statica, come fondamento di un ordine prestabilito di competenze, quel principio, con la sua incorporazione nel testo della Costituzione, ha visto mutare il proprio significato. Accanto alla primitiva dimensione statica, che si fa evidente nella tendenziale attribuzione della generalità delle funzioni amministrative ai Comuni, è resa, infatti, attiva una vocazione dinamica della sussidiarietà, che consente ad essa di operare non più come </a:t>
            </a:r>
            <a:r>
              <a:rPr lang="it-IT" i="1" dirty="0"/>
              <a:t>ratio</a:t>
            </a:r>
            <a:r>
              <a:rPr lang="it-IT" dirty="0"/>
              <a:t> ispiratrice e fondamento di un ordine di attribuzioni stabilite e predeterminate, ma come fattore di flessibilità di quell’ordine in vista del soddisfacimento di esigenze unitarie.</a:t>
            </a:r>
          </a:p>
        </p:txBody>
      </p:sp>
    </p:spTree>
    <p:extLst>
      <p:ext uri="{BB962C8B-B14F-4D97-AF65-F5344CB8AC3E}">
        <p14:creationId xmlns:p14="http://schemas.microsoft.com/office/powerpoint/2010/main" val="1152013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260648"/>
            <a:ext cx="8352928" cy="5632311"/>
          </a:xfrm>
          <a:prstGeom prst="rect">
            <a:avLst/>
          </a:prstGeom>
        </p:spPr>
        <p:txBody>
          <a:bodyPr wrap="square">
            <a:spAutoFit/>
          </a:bodyPr>
          <a:lstStyle/>
          <a:p>
            <a:r>
              <a:rPr lang="it-IT" dirty="0"/>
              <a:t>Ecco dunque dove si fonda una </a:t>
            </a:r>
            <a:r>
              <a:rPr lang="it-IT" b="1" dirty="0"/>
              <a:t>concezione procedimentale e consensuale della sussidiarietà e dell’adeguatezza</a:t>
            </a:r>
            <a:r>
              <a:rPr lang="it-IT" dirty="0"/>
              <a:t>. Si comprende infatti come tali principî non possano operare quali mere </a:t>
            </a:r>
            <a:r>
              <a:rPr lang="it-IT" b="1" dirty="0"/>
              <a:t>formule verbali </a:t>
            </a:r>
            <a:r>
              <a:rPr lang="it-IT" dirty="0"/>
              <a:t>capaci con la loro sola evocazione di modificare a vantaggio della legge nazionale il riparto costituzionalmente stabilito, perché ciò equivarrebbe a negare la stessa </a:t>
            </a:r>
            <a:r>
              <a:rPr lang="it-IT" b="1" dirty="0"/>
              <a:t>rigidità della Costituzione</a:t>
            </a:r>
            <a:r>
              <a:rPr lang="it-IT" dirty="0"/>
              <a:t>. E si comprende anche come essi non possano assumere la funzione che aveva un tempo </a:t>
            </a:r>
            <a:r>
              <a:rPr lang="it-IT" b="1" dirty="0"/>
              <a:t>l’interesse nazionale</a:t>
            </a:r>
            <a:r>
              <a:rPr lang="it-IT" dirty="0"/>
              <a:t>, la cui sola allegazione non è ora sufficiente a giustificare l’esercizio da parte dello Stato di una funzione di cui non sia titolare in base all’art. 117 </a:t>
            </a:r>
            <a:r>
              <a:rPr lang="it-IT" dirty="0" err="1"/>
              <a:t>Cost</a:t>
            </a:r>
            <a:r>
              <a:rPr lang="it-IT" dirty="0"/>
              <a:t>. Nel nuovo Titolo V l’equazione elementare </a:t>
            </a:r>
            <a:r>
              <a:rPr lang="it-IT" b="1" dirty="0"/>
              <a:t>interesse nazionale = competenza statale</a:t>
            </a:r>
            <a:r>
              <a:rPr lang="it-IT" dirty="0"/>
              <a:t>, che nella prassi legislativa previgente sorreggeva l’erosione delle funzioni amministrative e delle parallele funzioni legislative delle Regioni, è divenuta priva di ogni valore deontico, giacché l’interesse nazionale non costituisce più un limite, né di legittimità, né di merito, alla competenza legislativa regionale.</a:t>
            </a:r>
          </a:p>
          <a:p>
            <a:r>
              <a:rPr lang="it-IT" dirty="0"/>
              <a:t>Ciò impone di annettere ai principî di sussidiarietà e adeguatezza una </a:t>
            </a:r>
            <a:r>
              <a:rPr lang="it-IT" b="1" dirty="0"/>
              <a:t>valenza squisitamente procedimentale</a:t>
            </a:r>
            <a:r>
              <a:rPr lang="it-IT" dirty="0"/>
              <a:t>, poiché l’esigenza di </a:t>
            </a:r>
            <a:r>
              <a:rPr lang="it-IT" b="1" dirty="0"/>
              <a:t>esercizio unitario </a:t>
            </a:r>
            <a:r>
              <a:rPr lang="it-IT" dirty="0"/>
              <a:t>che consente di attrarre, insieme alla funzione amministrativa, anche quella legislativa, può aspirare a superare il vaglio di legittimità costituzionale solo in presenza di una disciplina che prefiguri un </a:t>
            </a:r>
            <a:r>
              <a:rPr lang="it-IT" i="1" dirty="0"/>
              <a:t>iter</a:t>
            </a:r>
            <a:r>
              <a:rPr lang="it-IT" dirty="0"/>
              <a:t> in cui assumano il dovuto risalto le attività concertative e di coordinamento orizzontale, ovverosia le </a:t>
            </a:r>
            <a:r>
              <a:rPr lang="it-IT" b="1" dirty="0"/>
              <a:t>intese</a:t>
            </a:r>
            <a:r>
              <a:rPr lang="it-IT" dirty="0"/>
              <a:t>, che devono essere condotte in base al principio di lealtà.</a:t>
            </a:r>
          </a:p>
        </p:txBody>
      </p:sp>
    </p:spTree>
    <p:extLst>
      <p:ext uri="{BB962C8B-B14F-4D97-AF65-F5344CB8AC3E}">
        <p14:creationId xmlns:p14="http://schemas.microsoft.com/office/powerpoint/2010/main" val="408777317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780</Words>
  <Application>Microsoft Office PowerPoint</Application>
  <PresentationFormat>Presentazione su schermo (4:3)</PresentationFormat>
  <Paragraphs>11</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Tema di Office</vt:lpstr>
      <vt:lpstr>Sent. 303/2003</vt:lpstr>
      <vt:lpstr>Sent. 303/2003</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Sent. 303/2003</dc:title>
  <dc:creator>rb</dc:creator>
  <cp:lastModifiedBy>rb</cp:lastModifiedBy>
  <cp:revision>2</cp:revision>
  <dcterms:created xsi:type="dcterms:W3CDTF">2013-03-26T10:35:12Z</dcterms:created>
  <dcterms:modified xsi:type="dcterms:W3CDTF">2013-03-26T10:47:51Z</dcterms:modified>
</cp:coreProperties>
</file>